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1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79" r:id="rId10"/>
    <p:sldId id="265" r:id="rId11"/>
    <p:sldId id="266" r:id="rId12"/>
    <p:sldId id="267" r:id="rId13"/>
    <p:sldId id="268" r:id="rId14"/>
    <p:sldId id="280" r:id="rId15"/>
    <p:sldId id="278" r:id="rId16"/>
    <p:sldId id="269" r:id="rId17"/>
    <p:sldId id="277" r:id="rId18"/>
    <p:sldId id="270" r:id="rId19"/>
    <p:sldId id="271" r:id="rId20"/>
    <p:sldId id="273" r:id="rId21"/>
    <p:sldId id="272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2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E7780-377F-4E5C-A09A-886D767ABB40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984C4-4596-4205-AEFA-57D46B92F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9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84C4-4596-4205-AEFA-57D46B92F5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3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2B2E-0B66-4786-9148-953A9D517C08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75AA-A9F1-4ADE-9361-BA654B3AB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2B2E-0B66-4786-9148-953A9D517C08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75AA-A9F1-4ADE-9361-BA654B3AB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2B2E-0B66-4786-9148-953A9D517C08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75AA-A9F1-4ADE-9361-BA654B3AB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2B2E-0B66-4786-9148-953A9D517C08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75AA-A9F1-4ADE-9361-BA654B3AB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2B2E-0B66-4786-9148-953A9D517C08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75AA-A9F1-4ADE-9361-BA654B3AB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2B2E-0B66-4786-9148-953A9D517C08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75AA-A9F1-4ADE-9361-BA654B3AB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2B2E-0B66-4786-9148-953A9D517C08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75AA-A9F1-4ADE-9361-BA654B3AB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2B2E-0B66-4786-9148-953A9D517C08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75AA-A9F1-4ADE-9361-BA654B3AB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2B2E-0B66-4786-9148-953A9D517C08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75AA-A9F1-4ADE-9361-BA654B3AB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2B2E-0B66-4786-9148-953A9D517C08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75AA-A9F1-4ADE-9361-BA654B3AB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2B2E-0B66-4786-9148-953A9D517C08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E475AA-A9F1-4ADE-9361-BA654B3AB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092B2E-0B66-4786-9148-953A9D517C08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E475AA-A9F1-4ADE-9361-BA654B3AB73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Acute inflammation of substance of the lung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5509" y="1935163"/>
            <a:ext cx="4312982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974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Investigations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aims of investigation are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confirm the diagnosis 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exclude other conditions 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assess the severity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identify the development of complications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Whilst many cases of mild to moderate CAP can be successfully managed without identification of the organism, a range of microbiological tests should be performed on patients with severe CAP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Investigations  </a:t>
            </a: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test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Full blood count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Very high (&gt; 20 × 109/L) or low (&lt; 4 × 109/L) white cell count: marker of severity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Neutrophil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leucocytosis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&gt; 15 × 109/L: suggests bacterial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aetiology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Haemolytic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anaemia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occasional complication of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Mycoplasma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Urea and electrolytes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Urea &gt; 7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/L : marker of severity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Hyponatraemia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   marker of severity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Liver function tests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Abnormal if basal pneumonia inflames liver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Hypoalbuminaemia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marker of severity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Erythrocyte sedimentation rate/C-reactive protein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Non-specifically elevated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Other test 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Blood culture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Bacteraemia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marker of severity</a:t>
            </a:r>
          </a:p>
          <a:p>
            <a:pPr marL="0" indent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Serology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Acute &amp; convalescent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titres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Chlamydia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Legionella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viral infections</a:t>
            </a:r>
          </a:p>
          <a:p>
            <a:pPr marL="0" indent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Cold agglutinins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Positive in 50% of patients with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Mycoplasma P.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Arterial blood gases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Measure when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O2 &lt; 93% or when severe clinical features to assess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ventilatory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failure or acidosis</a:t>
            </a:r>
          </a:p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Sputum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Sputum samples  Gram stain, culture &amp; antimicrobial sensitivity testing</a:t>
            </a:r>
          </a:p>
          <a:p>
            <a:pPr marL="0" indent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Oro pharynx swab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PCR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Mycoplasma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other atypical pathogens</a:t>
            </a:r>
          </a:p>
          <a:p>
            <a:pPr marL="0" indent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Urine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Antigen/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Legionella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antigen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antign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Pneumococcal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Chest X-ray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Lobar pneumonia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Patchy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opacification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evolves into homogeneous consolidation of affected lobe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bronchogram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(air-filled bronchi appear lucent against consolidated lung tissue) </a:t>
            </a:r>
          </a:p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Bronchopneumonia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Typically patchy and segmental shadowing</a:t>
            </a:r>
          </a:p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Complications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Para-pneumonic effusion, intrapulmonary abscess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empyema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Staph. </a:t>
            </a:r>
            <a:r>
              <a:rPr lang="en-US" sz="2400" b="1" i="1" u="sng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Multilobar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shadowing, cavitation,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pneumatocoeles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abscesses</a:t>
            </a:r>
          </a:p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Pleural fluid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Always aspirate and culture when more than trivial amounts, with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ultrasound guidance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Right middle lobe pneumonia vs. right upper lobe  with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broncho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-grams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575746"/>
            <a:ext cx="4038600" cy="312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675692"/>
            <a:ext cx="4038600" cy="292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26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Management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most important aspects of management are 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Oxygenation 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fluid balance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antibiotic therapy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severe or prolonged illness, nutritional support.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Oxygen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Indicated in: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tachypnoea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hypoxaemia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hypotension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acidosis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with the aim of maintaining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O2 at or above (60 mmHg) 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O2 at or above 92%.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High concentrations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(35% or more), &amp;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humidified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should be used in all patients who do not have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hypercapnia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associated with COPD.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Continuous positive airway pressure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CPAP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in those who remain hypoxic, (managed in intensive care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Indications for referral to the intensive therapy unit (ITU)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CURB score of 4–5.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failing to respond rapidly to initial management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" y="0"/>
            <a:ext cx="3000364" cy="12687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CURB- 65 score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xfrm>
            <a:off x="0" y="1124744"/>
            <a:ext cx="3563888" cy="5733256"/>
          </a:xfrm>
        </p:spPr>
        <p:txBody>
          <a:bodyPr>
            <a:no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of: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onfusion*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 &gt; 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espiratory rate &gt;30/min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lood pressure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systolic &lt;90   or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diastolic &lt; 60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Age &gt;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65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years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CURB- 65 score 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Score 1 point for each feature present</a:t>
            </a:r>
          </a:p>
          <a:p>
            <a:r>
              <a:rPr lang="en-US" sz="1600" dirty="0" smtClean="0"/>
              <a:t> 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575050" y="0"/>
            <a:ext cx="556895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CURB- 65 score: 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or 1 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Likely to be suitable for home treatment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Consider hospital-supervised treatment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Options may include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Short-stay inpatient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Hospital-supervised outpatient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Manage in hospital as severe pneumonia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Assess for ICU admission,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especially if CURB-65 score = 4 or 5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Indications for referral to 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Persisting hypoxia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O2 &lt;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(60 mmHg) w O2.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Progressive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hypercapnia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 acidosis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Circulatory shock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Reduced conscious level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i="1" u="sng" dirty="0">
                <a:latin typeface="Times New Roman" pitchFamily="18" charset="0"/>
                <a:cs typeface="Times New Roman" pitchFamily="18" charset="0"/>
              </a:rPr>
              <a:t>Intravenous fluids</a:t>
            </a:r>
            <a:endParaRPr lang="en-US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should be considered in patients with: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severe illness 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older patients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those who are vomiting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Otherwise, an adequate oral intake of fluid encouraged.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Inotropic support may be required in patients with shock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5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lecture  “Pneumonia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acute respiratory illness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recently developed radiological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pulmonary shadowing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may be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segmental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lobar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multilobar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classified as: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Community- Or Hospital-acquired,  &amp;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immuno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-compromised hosts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Lobar pneumonia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 is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radiological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pathological term referring to homogeneous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consolidation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or more lung lobes, often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associated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pleural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inflammation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Bronchopneumonia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refers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more patchy alveolar consolidation associated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bronchial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bronchiolar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inflammation, often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affecting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lobes.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Antibiotics</a:t>
            </a:r>
            <a:endParaRPr lang="en-US" sz="32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Prompt administration of antibiotics improves the outcome.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initial choice of antibiotic is guided by:</a:t>
            </a: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clinical context  </a:t>
            </a: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severity assessment  </a:t>
            </a: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local knowledge of antibiotic resistance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most uncomplicated pneumonia, a 7-day course is adequate,&amp;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longer in those with: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staphylococcal or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Oral antibiotics are usually adequate unless: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severe illness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impaired consciousness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Antibiotic treatment for CAP*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Uncomplicated CAP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Amoxicillin 500 mg 3 times daily orally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If patient is allergic to penicillin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Clarithromycin 500 mg twice daily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Erythromycin 500 mg 4 times daily orally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Staphylococcus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cultured or suspected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Flucloxacillin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1–2 g 4 times daily IV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plus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Clarithromycin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500 mg twice daily IV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suspected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Clarithromycin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500 mg twice daily orally or IV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Erythromycin 500 mg 4 times daily orally IV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plus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Rifampicin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600 mg twice daily IV in severe cases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Severe CAP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Clarithromycin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500 mg twice daily IV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Erythromycin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500 mg 4 times daily IV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plus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Co-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amoxiclav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1.2 g 3 times daily IV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Ceftriaxone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1–2 g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daily IV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Cefuroxime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1.5 g 3 times daily IV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Amoxicillin 1 g 4 times daily IV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plus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flucloxacillin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g 4 times daily IV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pleural pain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prevent the patient from breathing normally &amp; coughing efficiently.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the majority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analgesia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paracetamol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co-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codamol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NSAIDs is sufficient.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opiates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if required, used with extreme caution in patients with poor respiratory function, as may suppress ventilation.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Physiotherapy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not usually indicated in patients with CAP, but may help expectoration in those with suppress cough because of pleural pain.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Response to therapy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patients respond promptly to antibiotic therapy. But fever may  persist for several days.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chest X-ray often takes several weeks , especially in old age.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Delayed recovery suggests either 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complication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incorrect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diagnosis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secondary to a proximal bronchial obstruction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recurrent aspiration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mortality rate of adults with non-severe pneumonia is very low (&lt; 1%); hospital death rates are typically between 5 &amp; 10% but may be as high as 50% in severe illness.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Complications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of pneumonia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93192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93192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93192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Para-pneumonic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effusion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common </a:t>
            </a:r>
          </a:p>
          <a:p>
            <a:pPr marL="667512" lvl="2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Empyema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67512" lvl="2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Retention of sputum causing lobar collapse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67512" lvl="2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Deep vein thrombosis and pulmonary embolism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67512" lvl="2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Pneumothorax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particularly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Staph.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67512" lvl="2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Suppurative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pneumonia/lung abscess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67512" lvl="2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ARDS, renal failure, multi-organ failure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67512" lvl="2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Ectopic abscess formation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Staph.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67512" lvl="2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Hepatitis, pericarditis, myocarditis,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meningo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-encephalitis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67512" lvl="2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Pyrexia due to drug hypersensitivity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inflammatory response in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lobar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pneumonia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evolves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through stages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of: </a:t>
            </a: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u="sng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stage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alveolar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units are flooded by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proteinaceous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exudate &amp; by neutrophils, red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blood cells,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numerous pneumococci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be observed.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congestion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u="sng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 stage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fibrin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forms,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surface of the affected lobe, it resembles liver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hepatisation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u="sng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 stage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congestion resolves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lung tissue becomes grey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(‘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grey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hepatisation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u="sng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stage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clearance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repair mechanisms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restore the normal architecture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lung.  (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resolution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Community-acquired pneumonia CAP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Accounting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around 5–12%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LRTI.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Affects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groups but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the extremes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‘old man’s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friend’, 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known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spread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droplet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infection, in most cases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Agent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commonly implicated,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Streptococcus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context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point to that other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organisms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Adult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CAP increasingly recognized caused by Viral infections 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Although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CAP may occur in previously healthy,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several factors may impair the effectiveness of local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defence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predispose to CAP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Factors that predispose to Pneumonia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Cigarette smoking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Alcohol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Pre-existing lung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disease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Upper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respiratory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tract infections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Corticosteroid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therapy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Old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age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Recent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influenza infection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HIV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Indoor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air pollution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Organisms causing  CAP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عنصر نائب للمحتوى 6"/>
          <p:cNvSpPr>
            <a:spLocks noGrp="1"/>
          </p:cNvSpPr>
          <p:nvPr>
            <p:ph sz="half" idx="1"/>
          </p:nvPr>
        </p:nvSpPr>
        <p:spPr>
          <a:xfrm>
            <a:off x="0" y="1214422"/>
            <a:ext cx="44958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Bacteria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Streptococcus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pneumoniae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pneumoniae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pneumophila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Chlamydia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pneumoniae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Haemophilus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influenzae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Staphylococcus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aureus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Chlamydia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psittaci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Coxiella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burnetii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(Q fever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4958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Viruses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Influenza,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parainfluenza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Measles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Herpes simplex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Varicella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Adenovirus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Cytomegalovirus (CMV)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Coronavirus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itchFamily="18" charset="0"/>
              </a:rPr>
              <a:t> Clinical Context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‘best guess’ as to the likely organism may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the context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which pneumonia develops, but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clinical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radiological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picture, which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differ sufficiently from one organism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another,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Mycoplasma </a:t>
            </a: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more common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young &amp; rare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elderly.  </a:t>
            </a:r>
          </a:p>
          <a:p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Haemophilus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influenzae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more common in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elderly, when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underlying lung disease is present.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Legionella 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pneumophila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occurs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local outbreaks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centred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contaminated cooling system. </a:t>
            </a:r>
          </a:p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Staphylococcus </a:t>
            </a: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common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following an episode of influenza.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Travel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facilitates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spread of illnesses such as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severe acute respiratory syndrome (SARS),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caused 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coronavirus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Clinical features</a:t>
            </a: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lobar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usually presents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an acute illness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Systemic features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rigors, shivering and malaise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delirium, appetite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invariably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lost &amp; headache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frequently reported.</a:t>
            </a:r>
          </a:p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Pulmonary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cough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first is short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painful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dry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later accompanied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the expectoration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muco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-purulent sputum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Rust-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sputum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Strep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 occasional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haemoptysis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Pleuritic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chest pain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presenting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feature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referred to shoulder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anterior abdominal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wall,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lober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Upper abdominal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tenderness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lobe pneumonia or if there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associated hepatitis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Less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typical presentations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be seen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elderly.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examination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836712"/>
            <a:ext cx="4495800" cy="602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R. Rate &amp; P. Rate </a:t>
            </a:r>
            <a:r>
              <a:rPr lang="en-US" b="1" dirty="0" smtClean="0"/>
              <a:t>raised</a:t>
            </a:r>
          </a:p>
          <a:p>
            <a:pPr marL="0" indent="0">
              <a:buNone/>
            </a:pPr>
            <a:r>
              <a:rPr lang="en-US" dirty="0" smtClean="0"/>
              <a:t> Blood pressure    </a:t>
            </a:r>
            <a:r>
              <a:rPr lang="en-US" b="1" dirty="0" smtClean="0"/>
              <a:t>decrease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Mental state reveal </a:t>
            </a:r>
            <a:r>
              <a:rPr lang="en-US" b="1" dirty="0" smtClean="0"/>
              <a:t>delirium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all are Severity    </a:t>
            </a:r>
            <a:r>
              <a:rPr lang="en-US" b="1" dirty="0" smtClean="0"/>
              <a:t>indicators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 Pyrexia  is </a:t>
            </a:r>
            <a:r>
              <a:rPr lang="en-US" b="1" dirty="0" smtClean="0"/>
              <a:t>clue</a:t>
            </a:r>
            <a:r>
              <a:rPr lang="en-US" dirty="0" smtClean="0"/>
              <a:t> </a:t>
            </a:r>
            <a:r>
              <a:rPr lang="en-US" dirty="0"/>
              <a:t>if present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pats. Cyanosed </a:t>
            </a:r>
            <a:r>
              <a:rPr lang="en-US" dirty="0"/>
              <a:t>&amp; </a:t>
            </a:r>
            <a:r>
              <a:rPr lang="en-US" dirty="0" smtClean="0"/>
              <a:t>Distressed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Oxygen </a:t>
            </a:r>
            <a:r>
              <a:rPr lang="en-US" dirty="0"/>
              <a:t>saturation </a:t>
            </a:r>
            <a:r>
              <a:rPr lang="en-US" dirty="0" smtClean="0"/>
              <a:t>low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499992" y="0"/>
            <a:ext cx="4644008" cy="6858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smtClean="0"/>
              <a:t>Chest </a:t>
            </a:r>
            <a:r>
              <a:rPr lang="en-US" sz="2400" b="1" dirty="0"/>
              <a:t>signs  </a:t>
            </a:r>
            <a:r>
              <a:rPr lang="en-US" sz="2400" dirty="0"/>
              <a:t>vary, depending on the</a:t>
            </a:r>
            <a:r>
              <a:rPr lang="en-US" dirty="0"/>
              <a:t> </a:t>
            </a:r>
            <a:r>
              <a:rPr lang="en-US" sz="2400" dirty="0"/>
              <a:t>phase of the inflammatory response.</a:t>
            </a:r>
          </a:p>
          <a:p>
            <a:r>
              <a:rPr lang="en-US" sz="2400" b="1" dirty="0" smtClean="0"/>
              <a:t>consolidated</a:t>
            </a:r>
            <a:r>
              <a:rPr lang="en-US" sz="2400" dirty="0"/>
              <a:t>, the lung </a:t>
            </a:r>
            <a:r>
              <a:rPr lang="en-US" sz="2400" dirty="0" smtClean="0"/>
              <a:t>is: dull </a:t>
            </a:r>
            <a:r>
              <a:rPr lang="en-US" sz="2400" dirty="0"/>
              <a:t>to percussion </a:t>
            </a:r>
            <a:r>
              <a:rPr lang="en-US" sz="2400" dirty="0" smtClean="0"/>
              <a:t>, </a:t>
            </a:r>
            <a:r>
              <a:rPr lang="en-US" sz="2400" dirty="0"/>
              <a:t>as conduction of sound is </a:t>
            </a:r>
            <a:r>
              <a:rPr lang="en-US" sz="2400" dirty="0" smtClean="0"/>
              <a:t>enhanced  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u="sng" dirty="0" smtClean="0"/>
              <a:t>Auscultation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bronchial </a:t>
            </a:r>
            <a:r>
              <a:rPr lang="en-US" sz="2400" dirty="0"/>
              <a:t>breathing </a:t>
            </a:r>
            <a:endParaRPr lang="en-US" sz="2400" dirty="0" smtClean="0"/>
          </a:p>
          <a:p>
            <a:r>
              <a:rPr lang="en-US" sz="2400" dirty="0" smtClean="0"/>
              <a:t>whispering </a:t>
            </a:r>
            <a:r>
              <a:rPr lang="en-US" sz="2400" dirty="0" err="1" smtClean="0"/>
              <a:t>pectoriloquy</a:t>
            </a:r>
            <a:endParaRPr lang="en-US" sz="2400" dirty="0" smtClean="0"/>
          </a:p>
          <a:p>
            <a:r>
              <a:rPr lang="en-US" sz="2400" dirty="0" smtClean="0"/>
              <a:t>crackles </a:t>
            </a:r>
            <a:r>
              <a:rPr lang="en-US" sz="2400" dirty="0"/>
              <a:t>are heard throughout. </a:t>
            </a:r>
          </a:p>
          <a:p>
            <a:r>
              <a:rPr lang="en-US" sz="2400" dirty="0" smtClean="0"/>
              <a:t>But, in </a:t>
            </a:r>
            <a:r>
              <a:rPr lang="en-US" sz="2400" dirty="0"/>
              <a:t>many patients, signs are more subtle with reduced air entry only, but crackles are usually present</a:t>
            </a:r>
          </a:p>
        </p:txBody>
      </p:sp>
    </p:spTree>
    <p:extLst>
      <p:ext uri="{BB962C8B-B14F-4D97-AF65-F5344CB8AC3E}">
        <p14:creationId xmlns:p14="http://schemas.microsoft.com/office/powerpoint/2010/main" val="211416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694</TotalTime>
  <Words>1591</Words>
  <Application>Microsoft Office PowerPoint</Application>
  <PresentationFormat>On-screen Show (4:3)</PresentationFormat>
  <Paragraphs>277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Constantia</vt:lpstr>
      <vt:lpstr>Majalla UI</vt:lpstr>
      <vt:lpstr>Times New Roman</vt:lpstr>
      <vt:lpstr>Traditional Arabic</vt:lpstr>
      <vt:lpstr>Wingdings</vt:lpstr>
      <vt:lpstr>Wingdings 2</vt:lpstr>
      <vt:lpstr>تدفق</vt:lpstr>
      <vt:lpstr>Acute inflammation of substance of the lung </vt:lpstr>
      <vt:lpstr>         5th lecture  “Pneumonia”</vt:lpstr>
      <vt:lpstr> The inflammatory response in lobar pneumonia </vt:lpstr>
      <vt:lpstr> Community-acquired pneumonia CAP  </vt:lpstr>
      <vt:lpstr> Factors that predispose to Pneumonia </vt:lpstr>
      <vt:lpstr> Organisms causing  CAP  </vt:lpstr>
      <vt:lpstr> Clinical Context</vt:lpstr>
      <vt:lpstr>Clinical features</vt:lpstr>
      <vt:lpstr>examination</vt:lpstr>
      <vt:lpstr>Investigations</vt:lpstr>
      <vt:lpstr>Investigations  </vt:lpstr>
      <vt:lpstr>Other test </vt:lpstr>
      <vt:lpstr> Chest X-ray </vt:lpstr>
      <vt:lpstr>Right middle lobe pneumonia vs. right upper lobe  with air broncho-grams</vt:lpstr>
      <vt:lpstr>  Management</vt:lpstr>
      <vt:lpstr>  Oxygen</vt:lpstr>
      <vt:lpstr>CURB- 65 score </vt:lpstr>
      <vt:lpstr> Indications for referral to ITU </vt:lpstr>
      <vt:lpstr>  Intravenous fluids</vt:lpstr>
      <vt:lpstr>Antibiotics</vt:lpstr>
      <vt:lpstr> Antibiotic treatment for CAP* </vt:lpstr>
      <vt:lpstr>pleural pain</vt:lpstr>
      <vt:lpstr>Response to therapy</vt:lpstr>
      <vt:lpstr>     Complications of pneumonia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Pneumonia</dc:title>
  <dc:creator>sa54mmnhj</dc:creator>
  <cp:lastModifiedBy>DELL</cp:lastModifiedBy>
  <cp:revision>88</cp:revision>
  <dcterms:created xsi:type="dcterms:W3CDTF">2015-04-20T16:48:11Z</dcterms:created>
  <dcterms:modified xsi:type="dcterms:W3CDTF">2019-02-18T17:21:53Z</dcterms:modified>
</cp:coreProperties>
</file>